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760" r:id="rId3"/>
    <p:sldMasterId id="2147484040" r:id="rId4"/>
    <p:sldMasterId id="2147483896" r:id="rId5"/>
    <p:sldMasterId id="2147483774" r:id="rId6"/>
  </p:sldMasterIdLst>
  <p:notesMasterIdLst>
    <p:notesMasterId r:id="rId20"/>
  </p:notesMasterIdLst>
  <p:handoutMasterIdLst>
    <p:handoutMasterId r:id="rId21"/>
  </p:handout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9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081E7A"/>
    <a:srgbClr val="292929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9263FF-BA14-4DD3-84DD-C9C695692A40}" type="datetimeFigureOut">
              <a:rPr lang="en-US"/>
              <a:pPr>
                <a:defRPr/>
              </a:pPr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4D6910-414F-4B38-9990-6790820B3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8999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6419DD-7089-4A16-BFD4-F433CEB02833}" type="datetimeFigureOut">
              <a:rPr lang="en-US"/>
              <a:pPr>
                <a:defRPr/>
              </a:pPr>
              <a:t>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36FB23-16EE-467B-AC20-F91AF5727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0580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86F7FB-D430-4C1D-B296-66E72E242D99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6172200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smtClean="0">
                <a:solidFill>
                  <a:srgbClr val="000000"/>
                </a:solidFill>
              </a:rPr>
            </a:br>
            <a:r>
              <a:rPr lang="en-US" sz="500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smtClean="0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6172200" y="8685213"/>
            <a:ext cx="684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B74EA7-AE59-49A4-A094-55ED5405B8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664CDE-59BD-4300-A35C-A1C9FC69BCE0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EF3D6B-06F9-4811-8BE9-42D1B3D328D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F5641-3F9D-4E35-97C8-8E5CB6895921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F6EF89-3A5D-40C1-A825-2DFFD55E60D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4E8CD-2D88-4BFE-BC1C-32AAF120D8A9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EA2868-54E9-46CC-B867-1E611D0194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913B4-8AB5-48EB-92B5-BA82B8BA5E9F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D49BB-ACE3-4FF2-BD7F-C582E96CE6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BBB3D5-157B-4A85-9A33-F4746E4A0416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4669A0-EF5A-4AE5-97DF-5430DF57AB6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3849DC-891D-4FB3-9C95-579317D31D0E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6AD36D-D3AF-447A-93F9-BDB3C294DB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91FFD2-4233-4B5B-BCB2-AD816416B75C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E1D213-27BC-4417-B6A2-79C35273324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6D20A-24BE-4126-BA57-F756D92C1910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E1489A-F837-4518-BB73-A846E728C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31226A-02F5-4E89-A559-C631C95D4908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DF6AD2-F24A-45DD-9258-E4D8D3BE3A3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4508B-C5B2-4231-BF8F-45C836DE7D8E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1/24/2013 3:52 PM</a:t>
            </a:fld>
            <a:endParaRPr lang="en-US" smtClean="0"/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mtClean="0">
                <a:solidFill>
                  <a:srgbClr val="000000"/>
                </a:solidFill>
              </a:rPr>
            </a:br>
            <a:r>
              <a:rPr lang="en-US" smtClean="0">
                <a:solidFill>
                  <a:srgbClr val="000000"/>
                </a:solidFill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/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77A325-3E71-4DF6-8D94-0D9AC3E8EE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AD54-552B-401E-A9C6-E1A1493C42EE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F009E11-4C0C-4B33-A3B6-91EF2B85D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AEBC8-7D45-4657-8581-4EF05AF12EBB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250E5-FE5E-495A-AE8C-6845FF1B0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B2963-6387-425F-B4D6-FAE5C0452D32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4F8D2-3060-4CD5-BD84-6D88BC786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B540A-6297-497E-9356-3AB2CC604BF2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116C9-C9D8-47B6-A54B-D3B714B5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D617D7-1E76-424D-8A92-D9C6BDB05EEF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061CC9-676A-41FA-99CE-76A345C8D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2F67C-E275-4E45-A426-AD195B46F1C4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2680E-979D-4925-A424-9A2028F4A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6D359-9C11-4D17-ADB2-E8C654E28F58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69B34-2206-45FA-ADF2-F036A9ADD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3250D-39A2-4298-9566-4DD0F259DC62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94528-5597-4F28-9922-4EFA0CB3B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4AE43-0323-4C3D-A45F-2441EC8459BB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A905-94B0-4848-AB70-EA19AF0EB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A8C9D-8197-442D-BD22-1ACE3EC23A3C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0A760-570A-4069-813B-1B17EDFB1E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2D2F-2399-4F02-B12D-B704AA9B8EE1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E442-3B3F-4204-9CCA-0540FC4F5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pic>
        <p:nvPicPr>
          <p:cNvPr id="5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66704"/>
          <a:stretch/>
        </p:blipFill>
        <p:spPr bwMode="auto">
          <a:xfrm>
            <a:off x="8100392" y="116632"/>
            <a:ext cx="74462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5D757-0EBE-4EC4-8BB0-9C8CE3FBF9F8}" type="datetimeFigureOut">
              <a:rPr lang="en-US"/>
              <a:pPr>
                <a:defRPr/>
              </a:pPr>
              <a:t>1/24/2013</a:t>
            </a:fld>
            <a:endParaRPr lang="en-US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CA01-E87D-4BBF-A59D-609974E148A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442D-39AE-4C70-9027-21524F922C86}" type="datetimeFigureOut">
              <a:rPr lang="en-US"/>
              <a:pPr>
                <a:defRPr/>
              </a:pPr>
              <a:t>1/24/2013</a:t>
            </a:fld>
            <a:endParaRPr lang="en-US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851EE-28C8-47B8-BCE4-84EBA04440A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32296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996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4348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7117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13204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65800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41342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3794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20776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070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76411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06A7-044A-4170-801D-5698D670E2AD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EA045-62AB-46B5-BE81-69568CD69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14CF7-68DA-420A-A899-F9B396D641E9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F3FC0-F8CC-492D-8922-0F28FA9EE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E41F-FC67-47E8-A068-B0F826CCEE61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A376-3769-44A4-BBE5-942E5EAEC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DC4F-CE7F-440A-B7A1-BFF07229006F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D32F-4EA2-4360-B620-04684D18E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B8EA-C4BF-4486-981D-AE9B9C0C4A68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D34D5-3F51-426B-A012-52A5230EC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D5A20-D24B-4951-9EDA-5888572CEB66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B29DD-ED9E-466F-B2F4-1DE38A009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720DB-7069-48A1-B968-0D40F4AC21A3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A223E-C464-490B-B3F1-3488A78FE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971B6-6C22-4D0F-9384-169E5515B16F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CE272-76B7-4424-8B7D-AAB2E90CB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2BF77-B4D3-4E6E-AB2F-BDBB987044A7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AD52-AD19-40C8-94B4-CD57A0FD0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6F562-EDBD-4677-9AD7-452DB1316157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1F503-6F29-41DB-888A-7F9A291F4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8B7C-AD27-4B25-AB87-CAAB42F646A6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DD754-4714-42E9-91C1-989ECA2FC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3C60-DBC2-4FE7-99CB-9779927D2DA5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A7B0B-7A65-4988-83A0-74BE0AC26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3334-827B-464B-A02D-CB88F82CF755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4989F-C55B-41F8-81D8-C3059CBFC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B33C5-01C3-4B41-912A-34BF46481708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6EABA-4E5C-408B-92A7-2F868A9A1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C61D-C338-4BD5-8984-05ED291FA196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EA68-D8F5-44E3-B8C6-DAAAAE1ED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F981-2A11-4D5B-B212-A7854A6FC19E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18249-02B1-4540-8C54-F7EA08E3D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B54A2-7BE3-4186-9AA4-28C324768709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3B92-0FF0-45CB-96E9-D8A26B1DC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909F2-0D48-43E2-A0DE-385294A666F3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2D8F1-374B-49D6-9C9B-22C288011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D63A0-DD99-488A-82BA-EE4D0158B6AA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D27BD-69D8-4C6F-8DAC-994717F80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21F4F-FB9E-492F-A317-23B15006DC92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ADB96-855E-422F-94AC-F11FB76AA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8C484-1865-404D-B68F-4E347A48F34B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CA34F-D523-4A1F-BF9B-9204F3A2C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4554-DF1E-451E-A19E-37443F4C47F4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0889C-CEC1-4B87-AECA-DA83A37F3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7C190-DD44-471B-8F6A-DF6B30464926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E5F70-2C50-4EF3-BA30-CF98E020B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1028" name="Рисунок 3" descr="footer_graphic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435600"/>
            <a:ext cx="91440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4026" r:id="rId10"/>
    <p:sldLayoutId id="2147484027" r:id="rId11"/>
    <p:sldLayoutId id="2147483997" r:id="rId12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white rectangle.png"/>
          <p:cNvPicPr>
            <a:picLocks noChangeAspect="1"/>
          </p:cNvPicPr>
          <p:nvPr/>
        </p:nvPicPr>
        <p:blipFill>
          <a:blip r:embed="rId6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F846603-1DE3-442D-B259-71C4AA592B80}" type="datetimeFigureOut">
              <a:rPr lang="en-US"/>
              <a:pPr>
                <a:defRPr/>
              </a:pPr>
              <a:t>1/24/2013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4145E1-25C9-4695-9FF2-8FB518C95D3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  <p:sldLayoutId id="2147484001" r:id="rId13"/>
    <p:sldLayoutId id="2147484002" r:id="rId1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8D89A4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8D89A4"/>
        </a:buClr>
        <a:buFont typeface="Georgia" pitchFamily="18" charset="0"/>
        <a:buChar char="▫"/>
        <a:defRPr sz="2000" kern="1200">
          <a:solidFill>
            <a:srgbClr val="8D89A4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40305-FFB6-40FC-8ACD-49115079E97A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17BD-B98F-4437-962A-7E716CB7B3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536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97081F-DE9D-4DC7-BC23-87CD5F466E48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3A3EAC-FCC0-46E0-A5D2-15B1BC394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998328-7B3C-44F0-B7B4-64F01348CA53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23D64A-B031-4664-9610-DD72FCD94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6563" y="476250"/>
            <a:ext cx="324008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Подзаголовок 2"/>
          <p:cNvSpPr txBox="1">
            <a:spLocks/>
          </p:cNvSpPr>
          <p:nvPr/>
        </p:nvSpPr>
        <p:spPr bwMode="auto">
          <a:xfrm>
            <a:off x="323528" y="2012950"/>
            <a:ext cx="8496944" cy="80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2813">
              <a:lnSpc>
                <a:spcPct val="90000"/>
              </a:lnSpc>
            </a:pPr>
            <a:r>
              <a:rPr lang="ru-RU" sz="58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МЫ – </a:t>
            </a:r>
            <a:r>
              <a:rPr lang="ru-RU" sz="58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АЛЬТЕРНАТИВА!</a:t>
            </a:r>
            <a:endParaRPr lang="ru-RU" sz="58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513" y="4581128"/>
            <a:ext cx="45720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Позиционирование партии </a:t>
            </a:r>
          </a:p>
          <a:p>
            <a:pPr algn="ctr"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«Гражданская платформа» </a:t>
            </a:r>
          </a:p>
          <a:p>
            <a:pPr algn="ctr"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в публичном пространстве</a:t>
            </a:r>
          </a:p>
        </p:txBody>
      </p:sp>
      <p:pic>
        <p:nvPicPr>
          <p:cNvPr id="6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3822520" y="6093296"/>
            <a:ext cx="1548172" cy="130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Текст 3"/>
          <p:cNvSpPr>
            <a:spLocks noGrp="1"/>
          </p:cNvSpPr>
          <p:nvPr>
            <p:ph type="body" sz="quarter" idx="10"/>
          </p:nvPr>
        </p:nvSpPr>
        <p:spPr>
          <a:xfrm>
            <a:off x="251520" y="2564904"/>
            <a:ext cx="8382000" cy="3078163"/>
          </a:xfrm>
        </p:spPr>
        <p:txBody>
          <a:bodyPr/>
          <a:lstStyle/>
          <a:p>
            <a:pPr marL="457200" indent="-457200" eaLnBrk="1" hangingPunct="1">
              <a:buFontTx/>
              <a:buAutoNum type="arabicPeriod" startAt="5"/>
            </a:pPr>
            <a:r>
              <a:rPr lang="ru-RU" sz="2000" dirty="0" smtClean="0"/>
              <a:t>Отстаивание принципа «Россия - </a:t>
            </a:r>
            <a:r>
              <a:rPr lang="ru-RU" sz="2000" b="1" dirty="0" smtClean="0"/>
              <a:t>социальное государство</a:t>
            </a:r>
            <a:r>
              <a:rPr lang="ru-RU" sz="2000" dirty="0" smtClean="0"/>
              <a:t>».  Трудящимся – пенсия по труду. Забота о нетрудоспособных гражданах – наш общий долг.</a:t>
            </a:r>
          </a:p>
          <a:p>
            <a:pPr marL="457200" indent="-457200" eaLnBrk="1" hangingPunct="1">
              <a:buFontTx/>
              <a:buAutoNum type="arabicPeriod" startAt="5"/>
            </a:pPr>
            <a:endParaRPr lang="ru-RU" sz="2000" b="1" dirty="0" smtClean="0"/>
          </a:p>
          <a:p>
            <a:pPr marL="457200" indent="-457200" eaLnBrk="1" hangingPunct="1">
              <a:buFontTx/>
              <a:buAutoNum type="arabicPeriod" startAt="5"/>
            </a:pPr>
            <a:r>
              <a:rPr lang="ru-RU" sz="2000" dirty="0" smtClean="0"/>
              <a:t>Сокращение</a:t>
            </a:r>
            <a:r>
              <a:rPr lang="ru-RU" sz="2000" b="1" dirty="0" smtClean="0"/>
              <a:t> чиновничьего аппарата </a:t>
            </a:r>
            <a:r>
              <a:rPr lang="ru-RU" sz="2000" dirty="0" smtClean="0"/>
              <a:t>и ограничение полномочий чиновников.</a:t>
            </a:r>
          </a:p>
          <a:p>
            <a:pPr marL="457200" indent="-457200" eaLnBrk="1" hangingPunct="1">
              <a:buFontTx/>
              <a:buAutoNum type="arabicPeriod" startAt="5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 startAt="5"/>
            </a:pPr>
            <a:r>
              <a:rPr lang="ru-RU" sz="2000" dirty="0" smtClean="0"/>
              <a:t>Отстаивание </a:t>
            </a:r>
            <a:r>
              <a:rPr lang="ru-RU" sz="2000" b="1" dirty="0" smtClean="0"/>
              <a:t>личных свобод граждан</a:t>
            </a:r>
            <a:r>
              <a:rPr lang="ru-RU" sz="2000" dirty="0" smtClean="0"/>
              <a:t>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67464" cy="980529"/>
          </a:xfrm>
          <a:prstGeom prst="roundRect">
            <a:avLst/>
          </a:prstGeom>
          <a:solidFill>
            <a:srgbClr val="00B0F0"/>
          </a:solidFill>
          <a:ln w="9525">
            <a:noFill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РАДИКАЛЬНЫЙ ПЕРЕЛОМ В ОТНОШЕНИЯХ ГРАЖДАНИНА И ГОСУДАРСТВА ПО ПРИНЦИПУ  «НЕ ЧЕЛОВЕК ДЛЯ ГОСУДАРСТВА, А ГОСУДАРСТВО ДЛЯ ЧЕЛОВЕКА» (ПРОДОЛЖЕНИЕ)</a:t>
            </a:r>
            <a:endParaRPr lang="ru-RU" sz="20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08912" cy="780951"/>
          </a:xfrm>
          <a:prstGeom prst="roundRect">
            <a:avLst/>
          </a:prstGeom>
          <a:solidFill>
            <a:srgbClr val="00B0F0"/>
          </a:solidFill>
          <a:ln w="9525">
            <a:noFill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РОСТ ПРОИЗВОДИТЕЛЬНОСТИ ТРУДА — ГЛАВНОЕ УСЛОВИЕ ПОДЪЕМА </a:t>
            </a:r>
            <a:r>
              <a:rPr lang="ru-RU" sz="2000" b="1" dirty="0" smtClean="0">
                <a:solidFill>
                  <a:schemeClr val="bg1"/>
                </a:solidFill>
              </a:rPr>
              <a:t>ЭКОНОМИКИ И БОРЬБЫ С БЕДНОСТЬЮ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0"/>
          </p:nvPr>
        </p:nvSpPr>
        <p:spPr>
          <a:xfrm>
            <a:off x="323528" y="1772816"/>
            <a:ext cx="8382000" cy="48006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None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Ставка на высококвалифицированных специалистов.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Конкуренция </a:t>
            </a:r>
            <a:r>
              <a:rPr lang="ru-RU" sz="2000" dirty="0"/>
              <a:t>—</a:t>
            </a:r>
            <a:r>
              <a:rPr lang="ru-RU" sz="2000" dirty="0" smtClean="0"/>
              <a:t> </a:t>
            </a:r>
            <a:r>
              <a:rPr lang="ru-RU" sz="2000" dirty="0"/>
              <a:t>главный принцип хозяйственной жизни. </a:t>
            </a:r>
            <a:r>
              <a:rPr lang="ru-RU" sz="2000" dirty="0" smtClean="0"/>
              <a:t>Ликвидация всех видов </a:t>
            </a:r>
            <a:r>
              <a:rPr lang="ru-RU" sz="2000" dirty="0" smtClean="0"/>
              <a:t>монополий.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Модернизация и новые технологии.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424537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09160" cy="780951"/>
          </a:xfrm>
          <a:prstGeom prst="roundRect">
            <a:avLst/>
          </a:prstGeom>
          <a:solidFill>
            <a:srgbClr val="00B0F0"/>
          </a:solidFill>
          <a:ln w="9525">
            <a:noFill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ЗАЩИТА ТЕРРИТОРИАЛЬНОЙ ЦЕЛОСТНОСТИ И НАЦИОНАЛЬНОЙ БЕЗОПАСНОСТИ РОССИИ</a:t>
            </a:r>
            <a:endParaRPr lang="ru-RU" sz="20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723" name="Текст 3"/>
          <p:cNvSpPr>
            <a:spLocks noGrp="1"/>
          </p:cNvSpPr>
          <p:nvPr>
            <p:ph type="body" sz="quarter" idx="10"/>
          </p:nvPr>
        </p:nvSpPr>
        <p:spPr>
          <a:xfrm>
            <a:off x="323528" y="1772816"/>
            <a:ext cx="8382000" cy="48006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Реформа административно-территориального деления страны. Отмена грозящего  распадом России деления по национальному принципу. Общий дом, а не «квартиры-гетто».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Защита светского государства как основной гарантии межконфессионального мира. Принятие «Религиозного кодекса».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Признание коррупции главной внутренней угрозой безопасности России.  Запрет чиновникам всех уровней и членам их семей владеть и управлять частными компаниями.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Создание профессиональной, мобильной и высокотехнологичной армии. Отмена призыва.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Ограничение бесконтрольной миграции неквалифицированной рабочей силы.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288"/>
            <a:ext cx="8382000" cy="2211387"/>
          </a:xfrm>
        </p:spPr>
        <p:txBody>
          <a:bodyPr/>
          <a:lstStyle/>
          <a:p>
            <a:pPr marL="109538" indent="0" algn="ctr" eaLnBrk="1" hangingPunct="1">
              <a:buFont typeface="Georgia" pitchFamily="18" charset="0"/>
              <a:buNone/>
            </a:pPr>
            <a:endParaRPr lang="ru-RU" sz="3600" dirty="0" smtClean="0"/>
          </a:p>
          <a:p>
            <a:pPr marL="109538" indent="0" algn="ctr" eaLnBrk="1" hangingPunct="1">
              <a:buFont typeface="Georgia" pitchFamily="18" charset="0"/>
              <a:buNone/>
            </a:pPr>
            <a:endParaRPr lang="ru-RU" sz="3600" dirty="0" smtClean="0"/>
          </a:p>
          <a:p>
            <a:pPr marL="109538" indent="0" algn="ctr" eaLnBrk="1" hangingPunct="1">
              <a:buFont typeface="Georgia" pitchFamily="18" charset="0"/>
              <a:buNone/>
            </a:pPr>
            <a:endParaRPr lang="ru-RU" sz="3600" dirty="0" smtClean="0"/>
          </a:p>
          <a:p>
            <a:pPr marL="109538" indent="0" algn="ctr" eaLnBrk="1" hangingPunct="1">
              <a:buFont typeface="Georgia" pitchFamily="18" charset="0"/>
              <a:buNone/>
            </a:pPr>
            <a:r>
              <a:rPr lang="ru-RU" sz="3600" b="1" dirty="0" smtClean="0"/>
              <a:t>СПАСИБО ЗА ВНИМАНИЕ!</a:t>
            </a:r>
          </a:p>
        </p:txBody>
      </p:sp>
      <p:pic>
        <p:nvPicPr>
          <p:cNvPr id="3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2" cstate="print"/>
          <a:srcRect l="68599" t="70216" b="14892"/>
          <a:stretch/>
        </p:blipFill>
        <p:spPr bwMode="auto">
          <a:xfrm>
            <a:off x="3275856" y="3621781"/>
            <a:ext cx="2268252" cy="9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9313" y="1760538"/>
            <a:ext cx="2271042" cy="80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Прямоугольник 9"/>
          <p:cNvSpPr>
            <a:spLocks noChangeArrowheads="1"/>
          </p:cNvSpPr>
          <p:nvPr/>
        </p:nvSpPr>
        <p:spPr bwMode="auto">
          <a:xfrm>
            <a:off x="2936875" y="836613"/>
            <a:ext cx="28590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>
                <a:solidFill>
                  <a:srgbClr val="5F5F5F"/>
                </a:solidFill>
                <a:latin typeface="Calibri" pitchFamily="34" charset="0"/>
              </a:rPr>
              <a:t>ПАРТИЯ</a:t>
            </a:r>
            <a:endParaRPr lang="ru-RU" sz="4800" dirty="0"/>
          </a:p>
        </p:txBody>
      </p:sp>
      <p:grpSp>
        <p:nvGrpSpPr>
          <p:cNvPr id="21514" name="Группа 30"/>
          <p:cNvGrpSpPr>
            <a:grpSpLocks/>
          </p:cNvGrpSpPr>
          <p:nvPr/>
        </p:nvGrpSpPr>
        <p:grpSpPr bwMode="auto">
          <a:xfrm>
            <a:off x="1276348" y="3141663"/>
            <a:ext cx="295275" cy="1006475"/>
            <a:chOff x="971600" y="2102761"/>
            <a:chExt cx="294680" cy="1254230"/>
          </a:xfrm>
        </p:grpSpPr>
        <p:cxnSp>
          <p:nvCxnSpPr>
            <p:cNvPr id="32" name="Прямая со стрелкой 31"/>
            <p:cNvCxnSpPr/>
            <p:nvPr/>
          </p:nvCxnSpPr>
          <p:spPr>
            <a:xfrm>
              <a:off x="971600" y="2108695"/>
              <a:ext cx="0" cy="12482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112602" y="2108695"/>
              <a:ext cx="0" cy="8091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266280" y="2102761"/>
              <a:ext cx="0" cy="49457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Группа 4"/>
          <p:cNvGrpSpPr/>
          <p:nvPr/>
        </p:nvGrpSpPr>
        <p:grpSpPr>
          <a:xfrm>
            <a:off x="4140200" y="3121025"/>
            <a:ext cx="284163" cy="1001713"/>
            <a:chOff x="4140200" y="3121025"/>
            <a:chExt cx="284163" cy="1001713"/>
          </a:xfrm>
        </p:grpSpPr>
        <p:cxnSp>
          <p:nvCxnSpPr>
            <p:cNvPr id="20" name="Прямая со стрелкой 19"/>
            <p:cNvCxnSpPr/>
            <p:nvPr/>
          </p:nvCxnSpPr>
          <p:spPr>
            <a:xfrm>
              <a:off x="4284663" y="3121025"/>
              <a:ext cx="0" cy="10017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424363" y="3121025"/>
              <a:ext cx="0" cy="6492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4140200" y="3133725"/>
              <a:ext cx="0" cy="6492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516" name="Группа 42"/>
          <p:cNvGrpSpPr>
            <a:grpSpLocks/>
          </p:cNvGrpSpPr>
          <p:nvPr/>
        </p:nvGrpSpPr>
        <p:grpSpPr bwMode="auto">
          <a:xfrm flipH="1">
            <a:off x="7377113" y="3071813"/>
            <a:ext cx="331787" cy="1006475"/>
            <a:chOff x="971600" y="2102761"/>
            <a:chExt cx="294680" cy="1254230"/>
          </a:xfrm>
        </p:grpSpPr>
        <p:cxnSp>
          <p:nvCxnSpPr>
            <p:cNvPr id="44" name="Прямая со стрелкой 43"/>
            <p:cNvCxnSpPr/>
            <p:nvPr/>
          </p:nvCxnSpPr>
          <p:spPr>
            <a:xfrm>
              <a:off x="971600" y="2108695"/>
              <a:ext cx="0" cy="12482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1112595" y="2108695"/>
              <a:ext cx="0" cy="8091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1266280" y="2102761"/>
              <a:ext cx="0" cy="49457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288925" y="4307586"/>
            <a:ext cx="2200275" cy="1224185"/>
            <a:chOff x="288925" y="4307586"/>
            <a:chExt cx="2200275" cy="1224185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288925" y="4307586"/>
              <a:ext cx="2200275" cy="1224185"/>
              <a:chOff x="288925" y="4255349"/>
              <a:chExt cx="2200275" cy="1224185"/>
            </a:xfrm>
          </p:grpSpPr>
          <p:sp>
            <p:nvSpPr>
              <p:cNvPr id="6" name="Скругленный прямоугольник 5"/>
              <p:cNvSpPr/>
              <p:nvPr/>
            </p:nvSpPr>
            <p:spPr bwMode="auto">
              <a:xfrm>
                <a:off x="288925" y="4255349"/>
                <a:ext cx="2200275" cy="1224185"/>
              </a:xfrm>
              <a:prstGeom prst="round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>
                <a:reflection blurRad="6350" stA="50000" endA="300" endPos="55000" dir="5400000" sy="-100000" algn="bl" rotWithShape="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1436" tIns="45718" rIns="91436" bIns="45718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3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731778" y="4643603"/>
                <a:ext cx="1384418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3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КТО МЫ?</a:t>
                </a:r>
                <a:endParaRPr lang="ru-RU" sz="2300" b="1" dirty="0">
                  <a:solidFill>
                    <a:schemeClr val="bg1"/>
                  </a:solidFill>
                  <a:latin typeface="Calibri"/>
                  <a:cs typeface="+mn-cs"/>
                </a:endParaRPr>
              </a:p>
            </p:txBody>
          </p:sp>
        </p:grpSp>
        <p:pic>
          <p:nvPicPr>
            <p:cNvPr id="31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643549" y="5208608"/>
              <a:ext cx="1548172" cy="130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Группа 9"/>
          <p:cNvGrpSpPr/>
          <p:nvPr/>
        </p:nvGrpSpPr>
        <p:grpSpPr>
          <a:xfrm>
            <a:off x="2864156" y="4235464"/>
            <a:ext cx="2863414" cy="1368425"/>
            <a:chOff x="2864156" y="4235464"/>
            <a:chExt cx="2863414" cy="1368425"/>
          </a:xfrm>
        </p:grpSpPr>
        <p:grpSp>
          <p:nvGrpSpPr>
            <p:cNvPr id="25" name="Группа 1"/>
            <p:cNvGrpSpPr>
              <a:grpSpLocks/>
            </p:cNvGrpSpPr>
            <p:nvPr/>
          </p:nvGrpSpPr>
          <p:grpSpPr bwMode="auto">
            <a:xfrm>
              <a:off x="2864156" y="4235464"/>
              <a:ext cx="2863414" cy="1368425"/>
              <a:chOff x="250825" y="2852738"/>
              <a:chExt cx="2665413" cy="1368425"/>
            </a:xfrm>
          </p:grpSpPr>
          <p:sp>
            <p:nvSpPr>
              <p:cNvPr id="26" name="Скругленный прямоугольник 25"/>
              <p:cNvSpPr/>
              <p:nvPr/>
            </p:nvSpPr>
            <p:spPr bwMode="auto">
              <a:xfrm>
                <a:off x="250825" y="2852738"/>
                <a:ext cx="2665413" cy="1368425"/>
              </a:xfrm>
              <a:prstGeom prst="round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>
                <a:reflection blurRad="6350" stA="50000" endA="300" endPos="55000" dir="5400000" sy="-100000" algn="bl" rotWithShape="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1436" tIns="45718" rIns="91436" bIns="45718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3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548888" y="3183009"/>
                <a:ext cx="217568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ЧЕМ ОТЛИЧАЕМСЯ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ОТ ДРУГИХ?</a:t>
                </a:r>
                <a:endParaRPr lang="ru-RU" sz="2000" b="1" dirty="0">
                  <a:solidFill>
                    <a:schemeClr val="bg1"/>
                  </a:solidFill>
                  <a:latin typeface="Calibri"/>
                  <a:cs typeface="+mn-cs"/>
                </a:endParaRPr>
              </a:p>
            </p:txBody>
          </p:sp>
        </p:grpSp>
        <p:pic>
          <p:nvPicPr>
            <p:cNvPr id="35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3578930" y="5338634"/>
              <a:ext cx="1548172" cy="130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Группа 10"/>
          <p:cNvGrpSpPr/>
          <p:nvPr/>
        </p:nvGrpSpPr>
        <p:grpSpPr>
          <a:xfrm>
            <a:off x="6006450" y="4265640"/>
            <a:ext cx="2952502" cy="1171526"/>
            <a:chOff x="6006450" y="4265640"/>
            <a:chExt cx="2952502" cy="1171526"/>
          </a:xfrm>
        </p:grpSpPr>
        <p:grpSp>
          <p:nvGrpSpPr>
            <p:cNvPr id="28" name="Группа 1"/>
            <p:cNvGrpSpPr>
              <a:grpSpLocks/>
            </p:cNvGrpSpPr>
            <p:nvPr/>
          </p:nvGrpSpPr>
          <p:grpSpPr bwMode="auto">
            <a:xfrm>
              <a:off x="6006450" y="4265640"/>
              <a:ext cx="2952502" cy="1171526"/>
              <a:chOff x="6065159" y="4394070"/>
              <a:chExt cx="3384550" cy="1871663"/>
            </a:xfrm>
          </p:grpSpPr>
          <p:sp>
            <p:nvSpPr>
              <p:cNvPr id="29" name="Скругленный прямоугольник 28"/>
              <p:cNvSpPr/>
              <p:nvPr/>
            </p:nvSpPr>
            <p:spPr bwMode="auto">
              <a:xfrm>
                <a:off x="6065159" y="4394070"/>
                <a:ext cx="3384550" cy="1871663"/>
              </a:xfrm>
              <a:prstGeom prst="round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>
                <a:reflection blurRad="6350" stA="50000" endA="300" endPos="55000" dir="5400000" sy="-100000" algn="bl" rotWithShape="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1436" tIns="45718" rIns="91436" bIns="45718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3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6220700" y="4957980"/>
                <a:ext cx="3228105" cy="6392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КТО НАШ ИЗБИРАТЕЛЬ?</a:t>
                </a:r>
                <a:endParaRPr lang="ru-RU" sz="2000" b="1" dirty="0">
                  <a:solidFill>
                    <a:schemeClr val="bg1"/>
                  </a:solidFill>
                  <a:latin typeface="Calibri"/>
                  <a:cs typeface="+mn-cs"/>
                </a:endParaRPr>
              </a:p>
            </p:txBody>
          </p:sp>
        </p:grpSp>
        <p:pic>
          <p:nvPicPr>
            <p:cNvPr id="36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6776064" y="5097429"/>
              <a:ext cx="1548172" cy="130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 bwMode="auto">
          <a:xfrm>
            <a:off x="3707904" y="4509120"/>
            <a:ext cx="4321176" cy="1152525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400" b="1" dirty="0">
                <a:solidFill>
                  <a:schemeClr val="bg1"/>
                </a:solidFill>
                <a:latin typeface="+mj-lt"/>
              </a:rPr>
              <a:t>МЫ - </a:t>
            </a: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НОВАЯ </a:t>
            </a:r>
            <a:r>
              <a:rPr lang="ru-RU" sz="2400" b="1" dirty="0">
                <a:solidFill>
                  <a:schemeClr val="bg1"/>
                </a:solidFill>
                <a:latin typeface="+mj-lt"/>
              </a:rPr>
              <a:t>СИЛА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3635374" y="2997200"/>
            <a:ext cx="4321175" cy="1223963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400" b="1" dirty="0">
                <a:solidFill>
                  <a:schemeClr val="bg1"/>
                </a:solidFill>
                <a:latin typeface="+mj-lt"/>
              </a:rPr>
              <a:t>МЫ - ПРОФЕССИОНАЛЫ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635896" y="1556792"/>
            <a:ext cx="4321175" cy="1223962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400" b="1" dirty="0">
                <a:solidFill>
                  <a:schemeClr val="bg1"/>
                </a:solidFill>
                <a:latin typeface="+mj-lt"/>
              </a:rPr>
              <a:t>МЫ - АЛЬТЕРНАТИВА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555875" y="2205038"/>
            <a:ext cx="1008063" cy="143986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1"/>
          </p:cNvCxnSpPr>
          <p:nvPr/>
        </p:nvCxnSpPr>
        <p:spPr>
          <a:xfrm flipV="1">
            <a:off x="2555875" y="3609182"/>
            <a:ext cx="1079499" cy="3571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555875" y="3644900"/>
            <a:ext cx="1079500" cy="143986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307777" y="3116624"/>
            <a:ext cx="2200275" cy="1224185"/>
            <a:chOff x="307777" y="3116624"/>
            <a:chExt cx="2200275" cy="1224185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307777" y="3116624"/>
              <a:ext cx="2200275" cy="1224185"/>
              <a:chOff x="288925" y="4255349"/>
              <a:chExt cx="2200275" cy="1224185"/>
            </a:xfrm>
          </p:grpSpPr>
          <p:sp>
            <p:nvSpPr>
              <p:cNvPr id="19" name="Скругленный прямоугольник 18"/>
              <p:cNvSpPr/>
              <p:nvPr/>
            </p:nvSpPr>
            <p:spPr bwMode="auto">
              <a:xfrm>
                <a:off x="288925" y="4255349"/>
                <a:ext cx="2200275" cy="1224185"/>
              </a:xfrm>
              <a:prstGeom prst="round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>
                <a:reflection blurRad="6350" stA="50000" endA="300" endPos="55000" dir="5400000" sy="-100000" algn="bl" rotWithShape="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1436" tIns="45718" rIns="91436" bIns="45718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3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731778" y="4643603"/>
                <a:ext cx="1384418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3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КТО МЫ?</a:t>
                </a:r>
                <a:endParaRPr lang="ru-RU" sz="2300" b="1" dirty="0">
                  <a:solidFill>
                    <a:schemeClr val="bg1"/>
                  </a:solidFill>
                  <a:latin typeface="Calibri"/>
                  <a:cs typeface="+mn-cs"/>
                </a:endParaRPr>
              </a:p>
            </p:txBody>
          </p:sp>
        </p:grpSp>
        <p:pic>
          <p:nvPicPr>
            <p:cNvPr id="21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601784" y="3999447"/>
              <a:ext cx="1548172" cy="130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7662" b="14892"/>
          <a:stretch/>
        </p:blipFill>
        <p:spPr bwMode="auto">
          <a:xfrm>
            <a:off x="5220072" y="2492896"/>
            <a:ext cx="1548172" cy="6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7662" b="14892"/>
          <a:stretch/>
        </p:blipFill>
        <p:spPr bwMode="auto">
          <a:xfrm>
            <a:off x="4946047" y="3934434"/>
            <a:ext cx="1548172" cy="6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7662" b="14892"/>
          <a:stretch/>
        </p:blipFill>
        <p:spPr bwMode="auto">
          <a:xfrm>
            <a:off x="5052088" y="5373216"/>
            <a:ext cx="1548172" cy="6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 bwMode="auto">
          <a:xfrm>
            <a:off x="179512" y="4869160"/>
            <a:ext cx="2879725" cy="158417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Политическая задача – завоевание реальной власти на всех уровнях</a:t>
            </a:r>
          </a:p>
        </p:txBody>
      </p:sp>
      <p:sp>
        <p:nvSpPr>
          <p:cNvPr id="46" name="Скругленный прямоугольник 45"/>
          <p:cNvSpPr/>
          <p:nvPr/>
        </p:nvSpPr>
        <p:spPr bwMode="auto">
          <a:xfrm>
            <a:off x="3275856" y="4869160"/>
            <a:ext cx="2951163" cy="15121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Созидательная, а не разрушительная сила</a:t>
            </a: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6516216" y="4869160"/>
            <a:ext cx="2447925" cy="15121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Переговоры, </a:t>
            </a:r>
          </a:p>
          <a:p>
            <a:pPr algn="ctr" defTabSz="914099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а не баррикады</a:t>
            </a:r>
          </a:p>
        </p:txBody>
      </p:sp>
      <p:cxnSp>
        <p:nvCxnSpPr>
          <p:cNvPr id="51" name="Прямая со стрелкой 50"/>
          <p:cNvCxnSpPr>
            <a:endCxn id="46" idx="0"/>
          </p:cNvCxnSpPr>
          <p:nvPr/>
        </p:nvCxnSpPr>
        <p:spPr>
          <a:xfrm>
            <a:off x="4716016" y="3573016"/>
            <a:ext cx="35422" cy="129614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716016" y="3573016"/>
            <a:ext cx="2880320" cy="115212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2051720" y="3573016"/>
            <a:ext cx="2664294" cy="115212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1907704" y="1412776"/>
            <a:ext cx="5545038" cy="2160240"/>
            <a:chOff x="1888568" y="1412776"/>
            <a:chExt cx="5545038" cy="2160240"/>
          </a:xfrm>
        </p:grpSpPr>
        <p:sp>
          <p:nvSpPr>
            <p:cNvPr id="5" name="Скругленный прямоугольник 4"/>
            <p:cNvSpPr/>
            <p:nvPr/>
          </p:nvSpPr>
          <p:spPr bwMode="auto">
            <a:xfrm>
              <a:off x="1888568" y="1412776"/>
              <a:ext cx="5545038" cy="2160240"/>
            </a:xfrm>
            <a:prstGeom prst="roundRect">
              <a:avLst>
                <a:gd name="adj" fmla="val 9033"/>
              </a:avLst>
            </a:prstGeom>
            <a:solidFill>
              <a:schemeClr val="tx1">
                <a:lumMod val="7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436" tIns="45718" rIns="91436" bIns="45718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4000" b="1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АЛЬТЕРНАТИВА И НОВАЯ СИЛА </a:t>
              </a:r>
              <a:endParaRPr lang="ru-RU" sz="4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pic>
          <p:nvPicPr>
            <p:cNvPr id="27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2248608" y="3284984"/>
              <a:ext cx="1080120" cy="90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6209048" y="3284984"/>
              <a:ext cx="1001700" cy="84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 bwMode="auto">
          <a:xfrm>
            <a:off x="1043608" y="4077072"/>
            <a:ext cx="7092788" cy="625650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ОТСУТСТВИЕ ВОЖДИЗМА</a:t>
            </a:r>
          </a:p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СИЛЬНАЯ КОМАНДА - СИЛЬНЫЙ ЛИДЕР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629539" y="3475608"/>
            <a:ext cx="3920926" cy="468052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ОПЫТ КОНКРЕТНЫХ ДЕЛ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2045370" y="5517158"/>
            <a:ext cx="4680520" cy="720154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НАШ ИЗБИРАТЕЛЬ –АКТИВНЫЙ СТРОИТЕЛЬ НОВОЙ РОССИИ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1576347" y="1885257"/>
            <a:ext cx="5816222" cy="553493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АЛЬТЕРНАТИВНАЯ ПОВЕСТКА ДНЯ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575556" y="4869161"/>
            <a:ext cx="8028892" cy="504055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ГОТОВАЯ КОМАНДА ПРОФЕССИОНАЛОВ-УПРАВЛЕНЦЕВ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99592" y="2636912"/>
            <a:ext cx="6912768" cy="720080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ИНТЕРЕСЫ ЧЕЛОВЕКА ВЫШЕ ИНТЕРЕСОВ ГОСУДАРСТВА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66372" y="661529"/>
            <a:ext cx="7573540" cy="892974"/>
            <a:chOff x="467544" y="591305"/>
            <a:chExt cx="7573540" cy="892974"/>
          </a:xfrm>
        </p:grpSpPr>
        <p:grpSp>
          <p:nvGrpSpPr>
            <p:cNvPr id="18" name="Группа 1"/>
            <p:cNvGrpSpPr>
              <a:grpSpLocks/>
            </p:cNvGrpSpPr>
            <p:nvPr/>
          </p:nvGrpSpPr>
          <p:grpSpPr bwMode="auto">
            <a:xfrm>
              <a:off x="499600" y="591305"/>
              <a:ext cx="7523705" cy="892974"/>
              <a:chOff x="-1237515" y="2834978"/>
              <a:chExt cx="2665413" cy="1368425"/>
            </a:xfrm>
          </p:grpSpPr>
          <p:sp>
            <p:nvSpPr>
              <p:cNvPr id="20" name="Скругленный прямоугольник 19"/>
              <p:cNvSpPr/>
              <p:nvPr/>
            </p:nvSpPr>
            <p:spPr bwMode="auto">
              <a:xfrm>
                <a:off x="-1237515" y="2834978"/>
                <a:ext cx="2665413" cy="1368425"/>
              </a:xfrm>
              <a:prstGeom prst="round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>
                <a:reflection blurRad="6350" stA="50000" endA="300" endPos="55000" dir="5400000" sy="-100000" algn="bl" rotWithShape="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1436" tIns="45718" rIns="91436" bIns="45718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3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-830203" y="3165247"/>
                <a:ext cx="1938774" cy="6131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ЧЕМ ОТЛИЧАЕМСЯ ОТ ДРУГИХ?</a:t>
                </a:r>
                <a:endParaRPr lang="ru-RU" sz="2000" b="1" dirty="0">
                  <a:solidFill>
                    <a:schemeClr val="bg1"/>
                  </a:solidFill>
                  <a:latin typeface="Calibri"/>
                  <a:cs typeface="+mn-cs"/>
                </a:endParaRPr>
              </a:p>
            </p:txBody>
          </p:sp>
        </p:grpSp>
        <p:pic>
          <p:nvPicPr>
            <p:cNvPr id="22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467544" y="926999"/>
              <a:ext cx="1240562" cy="104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6752381" y="935874"/>
              <a:ext cx="1288703" cy="108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11560" y="5085184"/>
            <a:ext cx="2088232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ГОРОЖАНЕ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19872" y="5085184"/>
            <a:ext cx="2088232" cy="1152128"/>
          </a:xfrm>
          <a:prstGeom prst="roundRect">
            <a:avLst>
              <a:gd name="adj" fmla="val 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ИНТЕЛЛИГЕНЦИЯ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28184" y="5085184"/>
            <a:ext cx="1979712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" pitchFamily="34" charset="0"/>
              </a:rPr>
              <a:t>ПРЕДПРИНИМАТЕЛИ, ФЕРМЕРЫ</a:t>
            </a:r>
            <a:endParaRPr lang="ru-RU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82647" y="983775"/>
            <a:ext cx="8754074" cy="1725145"/>
            <a:chOff x="153214" y="839759"/>
            <a:chExt cx="8754074" cy="1005065"/>
          </a:xfrm>
        </p:grpSpPr>
        <p:grpSp>
          <p:nvGrpSpPr>
            <p:cNvPr id="25606" name="Группа 1"/>
            <p:cNvGrpSpPr>
              <a:grpSpLocks/>
            </p:cNvGrpSpPr>
            <p:nvPr/>
          </p:nvGrpSpPr>
          <p:grpSpPr bwMode="auto">
            <a:xfrm>
              <a:off x="179513" y="839759"/>
              <a:ext cx="8712967" cy="1005065"/>
              <a:chOff x="85697" y="2565401"/>
              <a:chExt cx="3262217" cy="1871663"/>
            </a:xfrm>
          </p:grpSpPr>
          <p:sp>
            <p:nvSpPr>
              <p:cNvPr id="4" name="Скругленный прямоугольник 3"/>
              <p:cNvSpPr/>
              <p:nvPr/>
            </p:nvSpPr>
            <p:spPr bwMode="auto">
              <a:xfrm>
                <a:off x="85697" y="2565401"/>
                <a:ext cx="3262217" cy="1871663"/>
              </a:xfrm>
              <a:prstGeom prst="round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>
                <a:reflection blurRad="6350" stA="50000" endA="300" endPos="55000" dir="5400000" sy="-100000" algn="bl" rotWithShape="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1436" tIns="45718" rIns="91436" bIns="45718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3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463480" y="3030837"/>
                <a:ext cx="2560369" cy="1035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8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НАШИ ИЗБИРАТЕЛИ –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800" b="1" dirty="0" smtClean="0">
                    <a:solidFill>
                      <a:schemeClr val="bg1"/>
                    </a:solidFill>
                    <a:latin typeface="Calibri"/>
                    <a:cs typeface="+mn-cs"/>
                  </a:rPr>
                  <a:t> НЕРАВНОДУШНЫЕ ПРОФЕССИОНАЛЫ</a:t>
                </a:r>
                <a:endParaRPr lang="ru-RU" sz="2800" b="1" dirty="0">
                  <a:solidFill>
                    <a:schemeClr val="bg1"/>
                  </a:solidFill>
                  <a:latin typeface="Calibri"/>
                  <a:cs typeface="+mn-cs"/>
                </a:endParaRPr>
              </a:p>
            </p:txBody>
          </p:sp>
        </p:grpSp>
        <p:pic>
          <p:nvPicPr>
            <p:cNvPr id="19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153214" y="1247793"/>
              <a:ext cx="1009010" cy="94498"/>
            </a:xfrm>
            <a:prstGeom prst="rect">
              <a:avLst/>
            </a:prstGeom>
            <a:solidFill>
              <a:srgbClr val="00B0F0"/>
            </a:solidFill>
            <a:ln>
              <a:noFill/>
              <a:headEnd type="none" w="med" len="med"/>
              <a:tailEnd type="none" w="med" len="med"/>
            </a:ln>
          </p:spPr>
        </p:pic>
        <p:pic>
          <p:nvPicPr>
            <p:cNvPr id="20" name="Picture 6" descr="&amp;Gcy;&amp;rcy;&amp;acy;&amp;zhcy;&amp;dcy;&amp;acy;&amp;ncy;&amp;scy;&amp;kcy;&amp;acy;&amp;yacy; &amp;pcy;&amp;lcy;&amp;acy;&amp;tcy;&amp;fcy;&amp;ocy;&amp;rcy;&amp;mcy;&amp;acy;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68599" t="70216" b="14892"/>
            <a:stretch/>
          </p:blipFill>
          <p:spPr bwMode="auto">
            <a:xfrm>
              <a:off x="8028384" y="1247793"/>
              <a:ext cx="878904" cy="94498"/>
            </a:xfrm>
            <a:prstGeom prst="rect">
              <a:avLst/>
            </a:prstGeom>
            <a:solidFill>
              <a:srgbClr val="00B0F0"/>
            </a:solidFill>
            <a:ln>
              <a:noFill/>
              <a:headEnd type="none" w="med" len="med"/>
              <a:tailEnd type="none" w="med" len="med"/>
            </a:ln>
          </p:spPr>
        </p:pic>
      </p:grpSp>
      <p:grpSp>
        <p:nvGrpSpPr>
          <p:cNvPr id="36" name="Группа 35"/>
          <p:cNvGrpSpPr/>
          <p:nvPr/>
        </p:nvGrpSpPr>
        <p:grpSpPr>
          <a:xfrm>
            <a:off x="1763689" y="2780928"/>
            <a:ext cx="5472608" cy="2325340"/>
            <a:chOff x="2979585" y="2156859"/>
            <a:chExt cx="4662569" cy="5425793"/>
          </a:xfrm>
        </p:grpSpPr>
        <p:cxnSp>
          <p:nvCxnSpPr>
            <p:cNvPr id="13" name="Прямая со стрелкой 12"/>
            <p:cNvCxnSpPr/>
            <p:nvPr/>
          </p:nvCxnSpPr>
          <p:spPr>
            <a:xfrm>
              <a:off x="5249520" y="2156859"/>
              <a:ext cx="25922" cy="5376597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7642154" y="2156859"/>
              <a:ext cx="0" cy="5425793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2979585" y="2156859"/>
              <a:ext cx="0" cy="5352594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384423" y="908720"/>
            <a:ext cx="8223448" cy="792187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Calibri"/>
              </a:rPr>
              <a:t>ПРИОРИТЕТНЫЕ ЦЕЛИ И </a:t>
            </a:r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ЗАДАЧИ</a:t>
            </a:r>
            <a:endParaRPr lang="ru-RU" sz="2400" b="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395536" y="1844824"/>
            <a:ext cx="5329236" cy="1152401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СОХРАНЕНИЕ И РАЗВИТИЕ ЧЕЛОВЕЧЕСКОГО ПОТЕНЦИАЛА РОССИИ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395536" y="3284860"/>
            <a:ext cx="5329236" cy="1296144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РАДИКАЛЬНЫЙ ПЕРЕЛОМ В ОТНОШЕНИЯХ ГРАЖДАНИНА И ГОСУДАРСТВА ПО ПРИНЦИПУ «НЕ ЧЕЛОВЕК ДЛЯ ГОСУДАРСТВА, А ГОСУДАРСТВО ДЛЯ ЧЕЛОВЕКА»</a:t>
            </a:r>
            <a:endParaRPr lang="ru-RU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3274689" y="5067047"/>
            <a:ext cx="5149726" cy="1656184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РАЗВИТИЕ ГОРОДОВ И ЗЕМЕЛЬ КАК ГАРАНТИЯ ТЕРРИТОРИАЛЬНОЙ ЦЕЛОСТНОСТИ И НАЦИОНАЛЬНОЙ БЕЗОПАСНОСТИ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352859" y="1268760"/>
            <a:ext cx="1194805" cy="10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7422343" y="1252328"/>
            <a:ext cx="1194805" cy="10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2411760" y="2780928"/>
            <a:ext cx="1080145" cy="9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2411759" y="4453632"/>
            <a:ext cx="1080145" cy="9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5849552" y="6533856"/>
            <a:ext cx="1080145" cy="9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ьная выноска 6"/>
          <p:cNvSpPr/>
          <p:nvPr/>
        </p:nvSpPr>
        <p:spPr>
          <a:xfrm>
            <a:off x="218492" y="5067047"/>
            <a:ext cx="1843596" cy="1512168"/>
          </a:xfrm>
          <a:prstGeom prst="wedgeEllipseCallout">
            <a:avLst>
              <a:gd name="adj1" fmla="val 54942"/>
              <a:gd name="adj2" fmla="val 3898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 ЧТО МЫ БОРЕМСЯ?</a:t>
            </a:r>
            <a:endParaRPr lang="ru-RU" sz="1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12160" y="2016314"/>
            <a:ext cx="2952328" cy="25280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РОСТ ПРОИЗВОДИТЕЛЬНОСТИ ТРУДА — ГЛАВНОЕ УСЛОВИЕ ПОДЪЕМА ЭКОНОМИКИ И БОРЬБЫ С БЕДНОСТЬЮ</a:t>
            </a:r>
            <a:endParaRPr lang="ru-RU" b="1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14" name="Picture 6" descr="&amp;Gcy;&amp;rcy;&amp;acy;&amp;zhcy;&amp;dcy;&amp;acy;&amp;ncy;&amp;scy;&amp;kcy;&amp;acy;&amp;yacy; &amp;pcy;&amp;lcy;&amp;acy;&amp;tcy;&amp;fcy;&amp;ocy;&amp;rcy;&amp;mcy;&amp;acy;"/>
          <p:cNvPicPr>
            <a:picLocks noChangeAspect="1" noChangeArrowheads="1"/>
          </p:cNvPicPr>
          <p:nvPr/>
        </p:nvPicPr>
        <p:blipFill rotWithShape="1">
          <a:blip r:embed="rId3" cstate="print"/>
          <a:srcRect l="68599" t="70216" b="14892"/>
          <a:stretch/>
        </p:blipFill>
        <p:spPr bwMode="auto">
          <a:xfrm>
            <a:off x="6948251" y="4202378"/>
            <a:ext cx="1080145" cy="9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44499" y="819150"/>
            <a:ext cx="8023225" cy="503238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ea typeface="+mn-ea"/>
                <a:cs typeface="+mn-cs"/>
              </a:rPr>
              <a:t>СОХРАНЕНИЕ И РАЗВИТИЕ ЧЕЛОВЕЧЕСКОГО ПОТЕНЦИАЛА РОССИИ</a:t>
            </a:r>
            <a:endParaRPr lang="ru-RU" sz="2000" b="1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12291" name="Прямоугольник 10"/>
          <p:cNvSpPr>
            <a:spLocks noChangeArrowheads="1"/>
          </p:cNvSpPr>
          <p:nvPr/>
        </p:nvSpPr>
        <p:spPr bwMode="auto">
          <a:xfrm>
            <a:off x="19050" y="1484784"/>
            <a:ext cx="887412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Возрождение российской культуры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. Превращение России в передовой центр мировой культуры (приоритетное финансирование культурных и образовательных проектов. Поддержка культурных инициатив в регионах. Создание сети творческих кластеров для подъема депрессивных индустриальных территорий).</a:t>
            </a: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Calibri" pitchFamily="34" charset="0"/>
            </a:endParaRP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Национальный план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– «Образованная Россия».</a:t>
            </a: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Calibri" pitchFamily="34" charset="0"/>
            </a:endParaRP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Здоровье человека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– высшая ценность. Каждому -  доступное и качественное здравоохранение. </a:t>
            </a: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Calibri" pitchFamily="34" charset="0"/>
            </a:endParaRP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Решительная </a:t>
            </a: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борьба с наркоманией,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алкоголизмом и </a:t>
            </a:r>
            <a:r>
              <a:rPr lang="ru-RU" sz="2000" dirty="0" err="1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табакокурением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. Наркомания –угроза национальной  безопасности.</a:t>
            </a: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Calibri" pitchFamily="34" charset="0"/>
            </a:endParaRP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Развитие массового спорта и физкультуры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Calibri" pitchFamily="34" charset="0"/>
            </a:endParaRPr>
          </a:p>
          <a:p>
            <a:pPr marL="392113" indent="-392113">
              <a:lnSpc>
                <a:spcPct val="90000"/>
              </a:lnSpc>
              <a:buClr>
                <a:srgbClr val="FFFFFF"/>
              </a:buClr>
              <a:buFontTx/>
              <a:buAutoNum type="arabicPeriod"/>
              <a:defRPr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Создание работающих </a:t>
            </a: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социальных лифтов для молодежи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67464" cy="980529"/>
          </a:xfrm>
          <a:prstGeom prst="roundRect">
            <a:avLst/>
          </a:prstGeom>
          <a:solidFill>
            <a:srgbClr val="00B0F0"/>
          </a:solidFill>
          <a:ln w="9525">
            <a:noFill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ru-RU" sz="20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РАДИКАЛЬНЫЙ ПЕРЕЛОМ В ОТНОШЕНИЯХ ГРАЖДАНИНА И ГОСУДАРСТВА ПО ПРИНЦИПУ  «НЕ ЧЕЛОВЕК ДЛЯ ГОСУДАРСТВА, А ГОСУДАРСТВО ДЛЯ ЧЕЛОВЕКА»</a:t>
            </a:r>
            <a:endParaRPr lang="ru-RU" sz="20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675" name="Текст 3"/>
          <p:cNvSpPr>
            <a:spLocks noGrp="1"/>
          </p:cNvSpPr>
          <p:nvPr>
            <p:ph type="body" sz="quarter" idx="10"/>
          </p:nvPr>
        </p:nvSpPr>
        <p:spPr>
          <a:xfrm>
            <a:off x="250825" y="2351088"/>
            <a:ext cx="8382000" cy="4391025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Борьба за соблюдение уже </a:t>
            </a:r>
            <a:r>
              <a:rPr lang="ru-RU" sz="2000" b="1" dirty="0" smtClean="0"/>
              <a:t>действующей Конституции </a:t>
            </a:r>
            <a:r>
              <a:rPr lang="ru-RU" sz="2000" dirty="0" smtClean="0"/>
              <a:t>как гарантии наших прав и свобод. Обеспечение реального равенства всех граждан перед законом.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Ограничение </a:t>
            </a:r>
            <a:r>
              <a:rPr lang="ru-RU" sz="2000" b="1" dirty="0" smtClean="0"/>
              <a:t>президентской власти</a:t>
            </a:r>
            <a:r>
              <a:rPr lang="ru-RU" sz="2000" dirty="0" smtClean="0"/>
              <a:t>.</a:t>
            </a:r>
            <a:endParaRPr lang="ru-RU" sz="2000" b="1" dirty="0" smtClean="0"/>
          </a:p>
          <a:p>
            <a:pPr marL="457200" indent="-457200" eaLnBrk="1" hangingPunct="1">
              <a:buFontTx/>
              <a:buAutoNum type="arabicPeriod"/>
            </a:pPr>
            <a:endParaRPr lang="ru-RU" sz="2000" b="1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dirty="0" smtClean="0"/>
              <a:t>Прямые </a:t>
            </a:r>
            <a:r>
              <a:rPr lang="ru-RU" sz="2000" b="1" dirty="0" smtClean="0"/>
              <a:t>выборы и местное самоуправление </a:t>
            </a:r>
            <a:r>
              <a:rPr lang="ru-RU" sz="2000" dirty="0" smtClean="0"/>
              <a:t>как условия возрождения страны. Народ – носитель высшей власти.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sz="2000" dirty="0" smtClean="0"/>
              <a:t>Построение </a:t>
            </a:r>
            <a:r>
              <a:rPr lang="ru-RU" sz="2000" b="1" dirty="0" smtClean="0"/>
              <a:t>подлинного гражданского общества</a:t>
            </a:r>
            <a:r>
              <a:rPr lang="ru-RU" sz="2000" dirty="0" smtClean="0"/>
              <a:t>. Ликвидация системы государственного контроля над СМИ. Реальная свобода слова и собраний.  Настоящая судебная реформа и реформа полиции. Возрождение парламентаризма. Введение института спецпрокуроров как инструмента парламентского контроля.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1_Blue_With_White_Cloud_Border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Городская">
  <a:themeElements>
    <a:clrScheme name="Другая 3">
      <a:dk1>
        <a:srgbClr val="7F7F7F"/>
      </a:dk1>
      <a:lt1>
        <a:sysClr val="window" lastClr="FFFFFF"/>
      </a:lt1>
      <a:dk2>
        <a:srgbClr val="60646D"/>
      </a:dk2>
      <a:lt2>
        <a:srgbClr val="D4D2D0"/>
      </a:lt2>
      <a:accent1>
        <a:srgbClr val="A7C6CF"/>
      </a:accent1>
      <a:accent2>
        <a:srgbClr val="CBCDD1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1_Blue_With_White_Cloud_Border_template_Segoe</Template>
  <TotalTime>1053</TotalTime>
  <Words>1564</Words>
  <Application>Microsoft Office PowerPoint</Application>
  <PresentationFormat>Экран (4:3)</PresentationFormat>
  <Paragraphs>130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1_Blue_With_White_Cloud_Border_template_Segoe</vt:lpstr>
      <vt:lpstr>Белый текст и шрифт Courier для слайдов с кодом</vt:lpstr>
      <vt:lpstr>Городская</vt:lpstr>
      <vt:lpstr>2_Специальное оформление</vt:lpstr>
      <vt:lpstr>1_Специальное оформление</vt:lpstr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ПРИОРИТЕТНЫЕ ЦЕЛИ И ЗАДАЧИ</vt:lpstr>
      <vt:lpstr>СОХРАНЕНИЕ И РАЗВИТИЕ ЧЕЛОВЕЧЕСКОГО ПОТЕНЦИАЛА РОССИИ</vt:lpstr>
      <vt:lpstr>РАДИКАЛЬНЫЙ ПЕРЕЛОМ В ОТНОШЕНИЯХ ГРАЖДАНИНА И ГОСУДАРСТВА ПО ПРИНЦИПУ  «НЕ ЧЕЛОВЕК ДЛЯ ГОСУДАРСТВА, А ГОСУДАРСТВО ДЛЯ ЧЕЛОВЕКА»</vt:lpstr>
      <vt:lpstr>РАДИКАЛЬНЫЙ ПЕРЕЛОМ В ОТНОШЕНИЯХ ГРАЖДАНИНА И ГОСУДАРСТВА ПО ПРИНЦИПУ  «НЕ ЧЕЛОВЕК ДЛЯ ГОСУДАРСТВА, А ГОСУДАРСТВО ДЛЯ ЧЕЛОВЕКА» (ПРОДОЛЖЕНИЕ)</vt:lpstr>
      <vt:lpstr>РОСТ ПРОИЗВОДИТЕЛЬНОСТИ ТРУДА — ГЛАВНОЕ УСЛОВИЕ ПОДЪЕМА ЭКОНОМИКИ И БОРЬБЫ С БЕДНОСТЬЮ</vt:lpstr>
      <vt:lpstr>ЗАЩИТА ТЕРРИТОРИАЛЬНОЙ ЦЕЛОСТНОСТИ И НАЦИОНАЛЬНОЙ БЕЗОПАСНОСТИ РОССИИ</vt:lpstr>
      <vt:lpstr>Слайд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- ТРЕТЬЯ СИЛА</dc:title>
  <dc:creator>user1</dc:creator>
  <cp:lastModifiedBy>user1</cp:lastModifiedBy>
  <cp:revision>83</cp:revision>
  <dcterms:created xsi:type="dcterms:W3CDTF">2012-12-18T09:12:06Z</dcterms:created>
  <dcterms:modified xsi:type="dcterms:W3CDTF">2013-01-24T11:57:00Z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